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2"/>
  </p:notesMasterIdLst>
  <p:sldIdLst>
    <p:sldId id="256" r:id="rId2"/>
    <p:sldId id="310" r:id="rId3"/>
    <p:sldId id="265" r:id="rId4"/>
    <p:sldId id="309" r:id="rId5"/>
    <p:sldId id="275" r:id="rId6"/>
    <p:sldId id="268" r:id="rId7"/>
    <p:sldId id="312" r:id="rId8"/>
    <p:sldId id="313" r:id="rId9"/>
    <p:sldId id="314" r:id="rId10"/>
    <p:sldId id="31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256" autoAdjust="0"/>
  </p:normalViewPr>
  <p:slideViewPr>
    <p:cSldViewPr snapToGrid="0">
      <p:cViewPr varScale="1">
        <p:scale>
          <a:sx n="77" d="100"/>
          <a:sy n="77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F8758-B8DF-4A83-9B57-6063006B402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ED0F0-DA15-4093-9B1A-FA42EF7C4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16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10/13/2022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10/13/2022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10/13/2022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4B5F6-1C21-47F1-9E3F-8E2E234F60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Five Town Cable Advisory Committee</a:t>
            </a:r>
            <a:br>
              <a:rPr lang="en-US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2800" dirty="0"/>
              <a:t>Serving Great Barrington Lee, Lenox, Sheffield, and Stockbridge 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>Committee Chair - Linda Miller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251E9-965B-4A1D-BCA6-D89F690CB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10556958" cy="1645920"/>
          </a:xfrm>
        </p:spPr>
        <p:txBody>
          <a:bodyPr>
            <a:normAutofit/>
          </a:bodyPr>
          <a:lstStyle/>
          <a:p>
            <a:endParaRPr lang="en-US" dirty="0"/>
          </a:p>
          <a:p>
            <a:pPr algn="ctr"/>
            <a:r>
              <a:rPr lang="en-US" dirty="0"/>
              <a:t>A Cable TV Renewal License Update - Sept. 13, 2022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9920F7-D1D4-4FF3-9246-BAAC281FE49B}"/>
              </a:ext>
            </a:extLst>
          </p:cNvPr>
          <p:cNvSpPr txBox="1"/>
          <p:nvPr/>
        </p:nvSpPr>
        <p:spPr>
          <a:xfrm>
            <a:off x="10333608" y="6285390"/>
            <a:ext cx="1417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DSA 9 4 2022</a:t>
            </a:r>
          </a:p>
        </p:txBody>
      </p:sp>
    </p:spTree>
    <p:extLst>
      <p:ext uri="{BB962C8B-B14F-4D97-AF65-F5344CB8AC3E}">
        <p14:creationId xmlns:p14="http://schemas.microsoft.com/office/powerpoint/2010/main" val="827661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8B8F3-3F5B-FF59-D547-2972237583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2016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9C813-C37A-3F45-282A-8DF3F8EE1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3632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3F7E-C584-CEFE-9981-20DF86F9B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426128"/>
            <a:ext cx="10753725" cy="514612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Five Town Cable Advisory Committee (CAC) serves Lee, Lenox, Stockbridge, Great Barrington, &amp; Sheffield 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 Charter Communications (Spectrum) Cable TV Licenses expire 2/28/23 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 Mass Department of Telecommunications and Cable (DTC) requires a formal &amp; methodical Renewal License process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 Phase 1 is “ASCERTAINMENT” – “find something out for certain”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Ascertainment protects a municipality’s right to assess the Charter’s past performance &amp; determine future needs &amp; interests of the community 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 Phase 2 is “Negotiating” the Cable TV Renewal License for another 10 years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081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F1E21-4F79-4495-8329-A71C6FAE6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42901"/>
            <a:ext cx="10772775" cy="932226"/>
          </a:xfrm>
        </p:spPr>
        <p:txBody>
          <a:bodyPr/>
          <a:lstStyle/>
          <a:p>
            <a:r>
              <a:rPr lang="en-US" dirty="0"/>
              <a:t>FOR “ASCERTAINMENT”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AA536-0BD2-469B-8876-3BC03C8FE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107347"/>
            <a:ext cx="10753725" cy="5407753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/>
              <a:t>Solicited input from the community </a:t>
            </a:r>
            <a:r>
              <a:rPr lang="en-US" sz="2200" dirty="0"/>
              <a:t>with respect to Charter’s performance as well as the future needs &amp; interests of the community by conducting a municipality-wide survey</a:t>
            </a:r>
          </a:p>
          <a:p>
            <a:pPr marL="4572" lvl="1" indent="0">
              <a:buNone/>
            </a:pPr>
            <a:endParaRPr lang="en-US" sz="9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/>
              <a:t>Meet with community </a:t>
            </a:r>
            <a:r>
              <a:rPr lang="en-US" sz="2200" dirty="0"/>
              <a:t>organizations to determine terms &amp;conditions have been particularly beneficial to the community</a:t>
            </a:r>
          </a:p>
          <a:p>
            <a:pPr marL="4572" lvl="1" indent="0">
              <a:buNone/>
            </a:pPr>
            <a:endParaRPr lang="en-US" sz="9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/>
              <a:t>Reviewed Spectrum’s financial forms </a:t>
            </a:r>
            <a:r>
              <a:rPr lang="en-US" sz="2200" dirty="0"/>
              <a:t>(CTV Forms 200 &amp; 400)</a:t>
            </a:r>
          </a:p>
          <a:p>
            <a:pPr marL="4572" lvl="1" indent="0">
              <a:buNone/>
            </a:pPr>
            <a:endParaRPr lang="en-US" sz="9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/>
              <a:t>Reviewed consumer complaint records</a:t>
            </a:r>
            <a:r>
              <a:rPr lang="en-US" sz="2200" dirty="0"/>
              <a:t>, including CTV Form 500 &amp; municipal records</a:t>
            </a:r>
          </a:p>
          <a:p>
            <a:pPr marL="4572" lvl="1" indent="0">
              <a:buNone/>
            </a:pPr>
            <a:endParaRPr lang="en-US" sz="9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/>
              <a:t>Obtained &amp; reviewed service area maps </a:t>
            </a:r>
            <a:r>
              <a:rPr lang="en-US" sz="2200" dirty="0"/>
              <a:t>to identify unserved parts of the 5 Towns</a:t>
            </a:r>
          </a:p>
          <a:p>
            <a:pPr marL="4572" lvl="1" indent="0">
              <a:buNone/>
            </a:pPr>
            <a:endParaRPr lang="en-US" sz="9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/>
              <a:t>Toured Spectrum’s facilities </a:t>
            </a:r>
            <a:r>
              <a:rPr lang="en-US" sz="2200" dirty="0"/>
              <a:t>&amp; CTSB’s studio</a:t>
            </a:r>
          </a:p>
          <a:p>
            <a:pPr marL="4572" lvl="1" indent="0">
              <a:buNone/>
            </a:pPr>
            <a:endParaRPr lang="en-US" sz="9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/>
              <a:t>Reviewed Cable TV licenses signed </a:t>
            </a:r>
            <a:r>
              <a:rPr lang="en-US" sz="2200" dirty="0"/>
              <a:t>by other carriers &amp; Mass communities</a:t>
            </a:r>
          </a:p>
          <a:p>
            <a:pPr marL="4572" lvl="1" indent="0">
              <a:buNone/>
            </a:pPr>
            <a:endParaRPr lang="en-US" sz="9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/>
              <a:t>Sent Ascertainment document &amp; proposed Cable TV Renewal License </a:t>
            </a:r>
            <a:r>
              <a:rPr lang="en-US" sz="2200" dirty="0"/>
              <a:t>to Charter &amp; 5 Towns’ Boards of Selectmen for posting on their websites</a:t>
            </a:r>
          </a:p>
        </p:txBody>
      </p:sp>
    </p:spTree>
    <p:extLst>
      <p:ext uri="{BB962C8B-B14F-4D97-AF65-F5344CB8AC3E}">
        <p14:creationId xmlns:p14="http://schemas.microsoft.com/office/powerpoint/2010/main" val="13148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65F55-4C90-2977-E87B-4915B8C14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060819"/>
          </a:xfrm>
        </p:spPr>
        <p:txBody>
          <a:bodyPr>
            <a:normAutofit/>
          </a:bodyPr>
          <a:lstStyle/>
          <a:p>
            <a:r>
              <a:rPr lang="en-US" dirty="0"/>
              <a:t>Phase 1 – Ascertainment: Completed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00EAE-103C-F26B-F9EC-7D238F8D9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887522"/>
            <a:ext cx="10753725" cy="389034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Charter Communications (Spectrum) sent Ascertainment Report, proposed Cable TV Renewal License, &amp; Request for proposal on 8/31/22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Ascertainment Report: </a:t>
            </a:r>
          </a:p>
          <a:p>
            <a:pPr marL="0" lvl="2" indent="0">
              <a:buNone/>
            </a:pPr>
            <a:r>
              <a:rPr lang="en-US" dirty="0"/>
              <a:t>  	Strong &amp; direct</a:t>
            </a:r>
          </a:p>
          <a:p>
            <a:pPr marL="0" lvl="2" indent="0">
              <a:buNone/>
            </a:pPr>
            <a:r>
              <a:rPr lang="en-US" dirty="0"/>
              <a:t>	Evidence based </a:t>
            </a:r>
          </a:p>
          <a:p>
            <a:pPr marL="0" lvl="2" indent="0">
              <a:buNone/>
            </a:pPr>
            <a:r>
              <a:rPr lang="en-US" dirty="0"/>
              <a:t>	Feedback &amp; written input from 500+ residents </a:t>
            </a:r>
          </a:p>
          <a:p>
            <a:pPr marL="0" lvl="2" indent="0">
              <a:buNone/>
            </a:pPr>
            <a:r>
              <a:rPr lang="en-US" dirty="0"/>
              <a:t>	Stronger, Mass-based community &amp; other provider’s contract language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The RFP requests a Charter Communication’s proposal in 30 days (Oct. 1), as recommended by Mass DTC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ECA4CA-4446-65CA-7CD1-5588C057FCF6}"/>
              </a:ext>
            </a:extLst>
          </p:cNvPr>
          <p:cNvSpPr txBox="1"/>
          <p:nvPr/>
        </p:nvSpPr>
        <p:spPr>
          <a:xfrm>
            <a:off x="477002" y="5777865"/>
            <a:ext cx="11359864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 All Documents Asked To Be Posted on Each Town’s Website</a:t>
            </a:r>
          </a:p>
        </p:txBody>
      </p:sp>
    </p:spTree>
    <p:extLst>
      <p:ext uri="{BB962C8B-B14F-4D97-AF65-F5344CB8AC3E}">
        <p14:creationId xmlns:p14="http://schemas.microsoft.com/office/powerpoint/2010/main" val="900382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696E4-4A3D-4230-BDB2-D0EA21FE3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20343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PHASE II – Cable TV Renewal </a:t>
            </a:r>
            <a:br>
              <a:rPr lang="en-US" dirty="0"/>
            </a:br>
            <a:r>
              <a:rPr lang="en-US" dirty="0"/>
              <a:t>License Negotiations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395A5-7BCF-4E6F-845B-EC0E62D3E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702966"/>
            <a:ext cx="10753725" cy="504804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Charter Communications: </a:t>
            </a:r>
            <a:r>
              <a:rPr lang="en-US" dirty="0"/>
              <a:t>asked to submit their proposed Cable TV Renewal License by Oct 1</a:t>
            </a:r>
            <a:r>
              <a:rPr lang="en-US" baseline="30000" dirty="0"/>
              <a:t>st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b="1" dirty="0"/>
              <a:t>4-month review process: </a:t>
            </a:r>
            <a:r>
              <a:rPr lang="en-US" dirty="0"/>
              <a:t>review &amp; assess Charter Communication’s proposal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Negotiate Cable TV Renewal License: </a:t>
            </a:r>
            <a:r>
              <a:rPr lang="en-US" dirty="0"/>
              <a:t>with K-P Law legal assistance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If no agreement, current Cable TV license continues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Committee pledges to negotiate </a:t>
            </a:r>
            <a:r>
              <a:rPr lang="en-US" dirty="0"/>
              <a:t>the best possible Cable TV Renewal License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b="1" dirty="0"/>
              <a:t>Each of the 5 Town Select Boards will either accept or reject negotiated Cable TV Renewal License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05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936B-BB3A-4D49-8754-E066A5EFE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21" y="499533"/>
            <a:ext cx="11291207" cy="1161487"/>
          </a:xfrm>
        </p:spPr>
        <p:txBody>
          <a:bodyPr/>
          <a:lstStyle/>
          <a:p>
            <a:r>
              <a:rPr lang="en-US" dirty="0"/>
              <a:t>What The Committee Can Negotiate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885B1-BC1E-4367-9E1A-B1C7B8B22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484851"/>
            <a:ext cx="10753725" cy="4796679"/>
          </a:xfrm>
        </p:spPr>
        <p:txBody>
          <a:bodyPr>
            <a:normAutofit fontScale="92500"/>
          </a:bodyPr>
          <a:lstStyle/>
          <a:p>
            <a:endParaRPr lang="en-US" sz="2600" b="1" dirty="0"/>
          </a:p>
          <a:p>
            <a:r>
              <a:rPr lang="en-US" sz="2600" b="1" dirty="0"/>
              <a:t>Based on State and Federal Law,  these items </a:t>
            </a:r>
            <a:r>
              <a:rPr lang="en-US" sz="2600" b="1" i="1" u="sng" dirty="0"/>
              <a:t>may be </a:t>
            </a:r>
            <a:r>
              <a:rPr lang="en-US" sz="2600" b="1" dirty="0"/>
              <a:t>negotiated: </a:t>
            </a:r>
          </a:p>
          <a:p>
            <a:pPr lv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Town &amp; community needs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Town resident input, consumer complaints, etc.</a:t>
            </a:r>
            <a:endParaRPr lang="en-US" sz="11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Spectrum performance, unserved parts of the community, &amp; improved service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License comparison with other towns in MA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CTSB capital &amp; operational funding (PEG Access Channels)</a:t>
            </a:r>
            <a:endParaRPr lang="en-US" sz="2600" b="1" dirty="0"/>
          </a:p>
          <a:p>
            <a:r>
              <a:rPr lang="en-US" sz="2600" b="1" dirty="0"/>
              <a:t>But these </a:t>
            </a:r>
            <a:r>
              <a:rPr lang="en-US" sz="2600" b="1" i="1" u="sng" dirty="0"/>
              <a:t>may not </a:t>
            </a:r>
            <a:r>
              <a:rPr lang="en-US" sz="2600" b="1" dirty="0"/>
              <a:t>be negotiated:</a:t>
            </a:r>
          </a:p>
          <a:p>
            <a:pPr lvl="1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Price of cable service or added fees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Programming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392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936B-BB3A-4D49-8754-E066A5EFE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21" y="499533"/>
            <a:ext cx="11291207" cy="1002096"/>
          </a:xfrm>
        </p:spPr>
        <p:txBody>
          <a:bodyPr/>
          <a:lstStyle/>
          <a:p>
            <a:pPr algn="ctr"/>
            <a:r>
              <a:rPr lang="en-US" b="1" dirty="0"/>
              <a:t>What We Want in the Renewal License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885B1-BC1E-4367-9E1A-B1C7B8B22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384183"/>
            <a:ext cx="10753725" cy="4897347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Full 5% funding of PEG operations, with quarterly payments, as allowed by   FCC guidelines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Capital expense project contributions of $.95/month/subscriber for CTSB infrastructure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Additional Renewal License protections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Return of CTSB’s PEG channel assignments to consecutive channels under channel 50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CTSB programming schedule in the commercial station programing lineup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Conversion of all CTSB PEG channels to HD broadcasting in 2023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10-year Renewal License term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Full price disclosure on all cable TV subscription offers, including rates charged after promotion period</a:t>
            </a:r>
          </a:p>
        </p:txBody>
      </p:sp>
    </p:spTree>
    <p:extLst>
      <p:ext uri="{BB962C8B-B14F-4D97-AF65-F5344CB8AC3E}">
        <p14:creationId xmlns:p14="http://schemas.microsoft.com/office/powerpoint/2010/main" val="1806623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936B-BB3A-4D49-8754-E066A5EFE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21" y="499533"/>
            <a:ext cx="11291207" cy="1002096"/>
          </a:xfrm>
        </p:spPr>
        <p:txBody>
          <a:bodyPr/>
          <a:lstStyle/>
          <a:p>
            <a:r>
              <a:rPr lang="en-US" b="1" dirty="0"/>
              <a:t>What Do We Want? </a:t>
            </a:r>
            <a:r>
              <a:rPr lang="en-US" sz="3200" dirty="0"/>
              <a:t>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885B1-BC1E-4367-9E1A-B1C7B8B22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5853"/>
            <a:ext cx="10753725" cy="4645677"/>
          </a:xfrm>
        </p:spPr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STRONGER</a:t>
            </a:r>
            <a:r>
              <a:rPr lang="en-US" sz="2600" dirty="0"/>
              <a:t> performance bond &amp; </a:t>
            </a:r>
            <a:r>
              <a:rPr lang="en-US" sz="2600" b="1" dirty="0"/>
              <a:t>ADDED</a:t>
            </a:r>
            <a:r>
              <a:rPr lang="en-US" sz="2600" dirty="0"/>
              <a:t> specific liquidated damages to encourage compliance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STRONGER</a:t>
            </a:r>
            <a:r>
              <a:rPr lang="en-US" sz="2600" dirty="0"/>
              <a:t> language on subscriber rights, per FCC &amp; Mass DTC.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STRONGER</a:t>
            </a:r>
            <a:r>
              <a:rPr lang="en-US" sz="2600" dirty="0"/>
              <a:t> complaint tracking, resolution procedures, &amp; specific timelines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GREATER</a:t>
            </a:r>
            <a:r>
              <a:rPr lang="en-US" sz="2600" dirty="0"/>
              <a:t> insurance policies requirements &amp; coverage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ADDED</a:t>
            </a:r>
            <a:r>
              <a:rPr lang="en-US" sz="2600" dirty="0"/>
              <a:t> “Determination of Breach” section.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STRONGER</a:t>
            </a:r>
            <a:r>
              <a:rPr lang="en-US" sz="2600" dirty="0"/>
              <a:t> Licensee’s reporting requirements &amp; obligations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NEW FORMS </a:t>
            </a:r>
            <a:r>
              <a:rPr lang="en-US" sz="2600" dirty="0"/>
              <a:t>to calculate &amp; report Annual Gross Revenues &amp; Quarterly PEG Fee payments.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STRONGER </a:t>
            </a:r>
            <a:r>
              <a:rPr lang="en-US" sz="2600" dirty="0"/>
              <a:t>complaint resolution procedures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REQUIREMENT</a:t>
            </a:r>
            <a:r>
              <a:rPr lang="en-US" sz="2600" dirty="0"/>
              <a:t> Spectrum maintain PEG video quality equal to commercial stations video quality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/>
              <a:t>ADDED </a:t>
            </a:r>
            <a:r>
              <a:rPr lang="en-US" sz="2600" dirty="0"/>
              <a:t>Closed captioning, per ADA and FCC law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005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936B-BB3A-4D49-8754-E066A5EFE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21" y="499533"/>
            <a:ext cx="11291207" cy="1035652"/>
          </a:xfrm>
        </p:spPr>
        <p:txBody>
          <a:bodyPr/>
          <a:lstStyle/>
          <a:p>
            <a:pPr algn="ctr"/>
            <a:r>
              <a:rPr lang="en-US" dirty="0"/>
              <a:t>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885B1-BC1E-4367-9E1A-B1C7B8B22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52631"/>
            <a:ext cx="10753725" cy="46288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The Five Town CAC will work to negotiate the best possible Cable TV Renewal License.</a:t>
            </a:r>
          </a:p>
          <a:p>
            <a:pPr marL="0" indent="0">
              <a:buNone/>
            </a:pPr>
            <a:r>
              <a:rPr lang="en-US" sz="26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Cable TV market dynamics are changing.</a:t>
            </a:r>
          </a:p>
          <a:p>
            <a:pPr marL="0" indent="0">
              <a:buNone/>
            </a:pPr>
            <a:endParaRPr lang="en-US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Phase II process will go on for months – you will be kept informed.</a:t>
            </a:r>
          </a:p>
          <a:p>
            <a:pPr marL="0" indent="0">
              <a:buNone/>
            </a:pPr>
            <a:endParaRPr lang="en-US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 We welcome your comments, input, &amp; suggestions.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524064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48073</TotalTime>
  <Words>774</Words>
  <Application>Microsoft Office PowerPoint</Application>
  <PresentationFormat>Widescreen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Metropolitan</vt:lpstr>
      <vt:lpstr>Five Town Cable Advisory Committee  Serving Great Barrington Lee, Lenox, Sheffield, and Stockbridge  Committee Chair - Linda Miller</vt:lpstr>
      <vt:lpstr>Introduction</vt:lpstr>
      <vt:lpstr>FOR “ASCERTAINMENT”</vt:lpstr>
      <vt:lpstr>Phase 1 – Ascertainment: Completed</vt:lpstr>
      <vt:lpstr>PHASE II – Cable TV Renewal  License Negotiations</vt:lpstr>
      <vt:lpstr>What The Committee Can Negotiate</vt:lpstr>
      <vt:lpstr>What We Want in the Renewal License</vt:lpstr>
      <vt:lpstr>What Do We Want? (Cont.)</vt:lpstr>
      <vt:lpstr> 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 Town Cable Advisory Committee</dc:title>
  <dc:creator>Dennis Arseneau</dc:creator>
  <cp:lastModifiedBy>Katherine Couch</cp:lastModifiedBy>
  <cp:revision>92</cp:revision>
  <dcterms:created xsi:type="dcterms:W3CDTF">2020-11-29T21:18:05Z</dcterms:created>
  <dcterms:modified xsi:type="dcterms:W3CDTF">2022-10-13T16:20:47Z</dcterms:modified>
</cp:coreProperties>
</file>